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8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9667E-A011-8644-9F67-DF7943811F17}" type="datetimeFigureOut">
              <a:rPr lang="en-US" smtClean="0"/>
              <a:t>7/30/20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EB63F-E7E9-7444-BAC1-76678BF12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2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2EB63F-E7E9-7444-BAC1-76678BF124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91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E23EE-859B-6E42-A769-94E8A2D1D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5D9DEE-9C71-0841-9AC0-9F07493AF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8E2B8-38B3-A64E-878C-DB2A9E4EC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865D2-7663-9546-B3EC-6524E867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50097-4572-3740-9380-12E553E46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6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07E8-F61E-6743-9362-CC6F6F1B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12F67-3124-904C-9FB0-489957E11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E4576-60FA-BB46-9500-C38B8737C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31564-53B6-104A-813E-C6FF3347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13785-EC97-7F41-A456-D4EA62CA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9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65A4D-EA29-C241-A684-13DCFEC44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CFC8EA-7CFB-C24A-A596-5231B2045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7D041-1877-2F4D-BE06-8DB6F8E6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55C7E-6360-B443-90E3-32C72286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38A55-D9E3-AF47-8D8A-3B5C9F70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98F6-633D-A343-9FC4-1F7530E2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A803F-8927-9A45-A2F5-B6D54644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2C86C-6767-5A4A-92A9-0E5DBDEA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8486B-E6CE-8747-8809-7ED6A871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ABB1-0302-4642-988A-DA3FC1EB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0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EEE2-8A5E-974B-B3E0-84DD0FCB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21A6-138F-5C44-8065-E17E273E8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4A1BA-4C4E-394C-95B2-E86F43B5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5FFA8-099E-894B-8035-2BAE2BBD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15B6-8352-7941-B698-067CF9F3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9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E551-6BEE-B348-911A-A88DF0B5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334C-2C4E-4046-B399-F4DDDF7EB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23810-4178-0948-A77B-8CF9C6D9D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B4D39-FDF7-EE40-8DF5-A66BEEA8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1CF97-D582-CB47-9AB4-CEBF9A56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91876-C972-1847-9F53-50D6C134C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843C-E546-184E-BCDE-EF466F480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8049D-6DD1-3846-8101-00F06764B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EB734-9EDE-4D4D-9474-9B598C68F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15EA8-1D07-7742-A265-53C2D4568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75729-18D4-CF4C-937F-91BAA78DD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E7C1A-213C-194E-A347-0A4640645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186880-95E7-FF47-AEA6-5E7077781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5645B-2560-B04C-8229-03787BCC4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8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7AF95-4595-EE46-AF3B-57C1E3FE7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8120A-9A6D-8C49-BA44-F6F57E34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1A20B-DB0B-B449-A9EE-0B3393EC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AA698-9853-124E-B0BA-B55150A4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B4D21-3157-C44F-8F07-763DADC7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CE7FA-D1AD-6440-87C7-4A25B86F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AAC15-68A1-644F-A996-99040594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6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E489-05F6-DF4F-B7BA-63E5D843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7BA2C-4B57-9A41-93FD-3A4E71C8D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32CDC-FDD0-9E42-B734-E1D92C406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3D13-8041-6042-B2D1-AF68FD4D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21276-777C-8C41-B90F-F11FD36AB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051F5-6BF3-2743-92A9-ACDC6673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2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CDEB7-9DD4-5A47-8BDB-9A0094CD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40868-67B1-3A42-9E02-10926696F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63D15-FC17-AA4A-A55E-7EFD672CF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C4E206-42BF-3C4C-8DC1-D9D71456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07668-B5F3-AE4E-830C-92FB20E9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3EEFC-AF5F-EE49-91D6-268EEAEA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2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A8EC4-4C02-4940-991E-D49BA641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0EF92-0EC4-8244-A139-D8E39DD97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FA33E-5F22-6D44-8B6F-749003C51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10CB6-FE81-2E47-9D3F-BEF7148989AA}" type="datetimeFigureOut">
              <a:rPr lang="en-US" smtClean="0"/>
              <a:t>7/30/20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68A80-21CC-6F42-A0EB-ACA988B4D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179C-B6EE-4B42-B792-9DBA649CA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F6C09-B180-9C43-B878-A09231E4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4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seagrant.org/hab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64F1EE3-6A22-A34B-BD09-D4243A336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240030"/>
            <a:ext cx="2788343" cy="218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How to use HAB forecasts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HAB forecasts can be used the same way as weather forecasts— to plan beach walks, waterfront dining and other outdoor activities.</a:t>
            </a:r>
          </a:p>
          <a:p>
            <a:r>
              <a:rPr lang="en-US" dirty="0"/>
              <a:t>Citizens can use HAB forecasts to make informed</a:t>
            </a:r>
            <a:br>
              <a:rPr lang="en-US" dirty="0"/>
            </a:br>
            <a:r>
              <a:rPr lang="en-US" dirty="0"/>
              <a:t>decisions when visiting an area experiencing a bloom.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659FAF52-28D5-5A49-A0C3-0D0BCC7EC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4590" y="2774628"/>
            <a:ext cx="3061248" cy="392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DC87-CDB1-B542-AA46-79EC060A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HAB Resources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389C0-0185-4744-90CD-053F281C2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For more information and resources related to HABs in Florida, visit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https://www.flseagrant.org/habs/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4AF2650D-F59E-1245-BFD9-7121F3F9E7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151" y="5418938"/>
            <a:ext cx="1579319" cy="10739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F600BD-7747-5B42-B1D5-033DF62534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5859" y="5703677"/>
            <a:ext cx="5634990" cy="63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4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What is a Harmful Algal Bloom (HAB)?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HABs occur when colonies of algae — simple plants that live in the sea and freshwater — grow out of control and produce toxic effects on people, animals or ecosystems.</a:t>
            </a:r>
          </a:p>
          <a:p>
            <a:r>
              <a:rPr lang="en-US" dirty="0"/>
              <a:t>Florida experiences different types of HABs such as:</a:t>
            </a:r>
          </a:p>
          <a:p>
            <a:pPr lvl="1"/>
            <a:r>
              <a:rPr lang="en-US" dirty="0"/>
              <a:t>Red tide: caused by algal species </a:t>
            </a:r>
            <a:r>
              <a:rPr lang="en-US" i="1" dirty="0" err="1"/>
              <a:t>Karenia</a:t>
            </a:r>
            <a:r>
              <a:rPr lang="en-US" i="1" dirty="0"/>
              <a:t> Brevis; </a:t>
            </a:r>
            <a:r>
              <a:rPr lang="en-US" dirty="0"/>
              <a:t>occurs along coast</a:t>
            </a:r>
            <a:r>
              <a:rPr lang="en-US" i="1" dirty="0"/>
              <a:t>.</a:t>
            </a:r>
          </a:p>
          <a:p>
            <a:pPr lvl="1"/>
            <a:r>
              <a:rPr lang="en-US" dirty="0"/>
              <a:t>Blue-green blooms: caused by bacteria species; occurs in freshwater.</a:t>
            </a:r>
          </a:p>
          <a:p>
            <a:pPr lvl="1"/>
            <a:endParaRPr lang="en-US" dirty="0"/>
          </a:p>
        </p:txBody>
      </p:sp>
      <p:pic>
        <p:nvPicPr>
          <p:cNvPr id="5" name="Picture 4" descr="A picture containing object, lamp&#10;&#10;Description automatically generated">
            <a:extLst>
              <a:ext uri="{FF2B5EF4-FFF2-40B4-BE49-F238E27FC236}">
                <a16:creationId xmlns:a16="http://schemas.microsoft.com/office/drawing/2014/main" id="{5E8A4B2D-7899-8048-AA7A-47EED775F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6880" y="4724400"/>
            <a:ext cx="390741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5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Gentona Book" pitchFamily="2" charset="77"/>
              </a:rPr>
              <a:t>Symptoms of HAB exposure</a:t>
            </a:r>
            <a:endParaRPr lang="en-US" dirty="0">
              <a:solidFill>
                <a:schemeClr val="bg1"/>
              </a:solidFill>
              <a:latin typeface="Gentona Book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HABs produce toxins that can be detrimental to the health of humans, pets, livestock and wildlife.</a:t>
            </a:r>
          </a:p>
          <a:p>
            <a:r>
              <a:rPr lang="en-US" dirty="0"/>
              <a:t>Potential symptoms of HAB exposure include:</a:t>
            </a:r>
          </a:p>
          <a:p>
            <a:pPr lvl="1"/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1FB6FC-1133-7240-877C-534966893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516" y="3758559"/>
            <a:ext cx="2151907" cy="219075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C63F3D5-6EE5-1747-8E12-932093395F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8889" y="3713475"/>
            <a:ext cx="2206287" cy="219075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7E20F691-CD9E-4242-B116-22CD305197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1782" y="3758559"/>
            <a:ext cx="2268436" cy="2190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610EF1B-A1DB-134E-9412-056D324FCC39}"/>
              </a:ext>
            </a:extLst>
          </p:cNvPr>
          <p:cNvSpPr txBox="1"/>
          <p:nvPr/>
        </p:nvSpPr>
        <p:spPr>
          <a:xfrm>
            <a:off x="1654444" y="5869935"/>
            <a:ext cx="2686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37F4C"/>
                </a:solidFill>
                <a:latin typeface="Gentona Book" pitchFamily="2" charset="77"/>
              </a:rPr>
              <a:t>Respiratory irritation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49AF06-D003-5F4C-83C6-623C10800595}"/>
              </a:ext>
            </a:extLst>
          </p:cNvPr>
          <p:cNvSpPr txBox="1"/>
          <p:nvPr/>
        </p:nvSpPr>
        <p:spPr>
          <a:xfrm>
            <a:off x="4804410" y="5869935"/>
            <a:ext cx="2583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37F4C"/>
                </a:solidFill>
                <a:latin typeface="Gentona Book" pitchFamily="2" charset="77"/>
              </a:rPr>
              <a:t>Itchy/ irritated eyes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2EC903-FE52-184D-94FE-709D2A1E5B8B}"/>
              </a:ext>
            </a:extLst>
          </p:cNvPr>
          <p:cNvSpPr txBox="1"/>
          <p:nvPr/>
        </p:nvSpPr>
        <p:spPr>
          <a:xfrm>
            <a:off x="7892158" y="5869935"/>
            <a:ext cx="2583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E37F4C"/>
                </a:solidFill>
                <a:latin typeface="Gentona Book" pitchFamily="2" charset="77"/>
              </a:rPr>
              <a:t>Skin rashes</a:t>
            </a:r>
          </a:p>
        </p:txBody>
      </p:sp>
    </p:spTree>
    <p:extLst>
      <p:ext uri="{BB962C8B-B14F-4D97-AF65-F5344CB8AC3E}">
        <p14:creationId xmlns:p14="http://schemas.microsoft.com/office/powerpoint/2010/main" val="85664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Tracking HABs via satellite imaging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High concentrations of plant pigments in algal blooms produces a visible color change in water.</a:t>
            </a:r>
          </a:p>
          <a:p>
            <a:pPr lvl="1"/>
            <a:r>
              <a:rPr lang="en-US" dirty="0"/>
              <a:t>This color change can be detected by satellites in the Earth’s orbit.</a:t>
            </a:r>
          </a:p>
          <a:p>
            <a:r>
              <a:rPr lang="en-US" dirty="0"/>
              <a:t>Most ocean color imagery uses a color palette ranging from purple to red as algae concentration increases.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0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DC87-CDB1-B542-AA46-79EC060A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Satellite images of HABs in Florida</a:t>
            </a:r>
            <a:endParaRPr lang="en-US" dirty="0"/>
          </a:p>
        </p:txBody>
      </p:sp>
      <p:pic>
        <p:nvPicPr>
          <p:cNvPr id="9" name="Content Placeholder 8" descr="A close up of a map&#10;&#10;Description automatically generated">
            <a:extLst>
              <a:ext uri="{FF2B5EF4-FFF2-40B4-BE49-F238E27FC236}">
                <a16:creationId xmlns:a16="http://schemas.microsoft.com/office/drawing/2014/main" id="{45BF5B52-91A3-3E47-8E3E-9C429AB93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79589" y="1690688"/>
            <a:ext cx="3146949" cy="4351338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E17F80D-341C-3D4F-8639-CA328B922750}"/>
              </a:ext>
            </a:extLst>
          </p:cNvPr>
          <p:cNvSpPr/>
          <p:nvPr/>
        </p:nvSpPr>
        <p:spPr>
          <a:xfrm>
            <a:off x="1481959" y="2893448"/>
            <a:ext cx="1071104" cy="1071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E37719E-6D47-814E-B88B-D5FE89D321E6}"/>
              </a:ext>
            </a:extLst>
          </p:cNvPr>
          <p:cNvSpPr/>
          <p:nvPr/>
        </p:nvSpPr>
        <p:spPr>
          <a:xfrm>
            <a:off x="2317531" y="4406827"/>
            <a:ext cx="1071104" cy="10711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1D7AAF-9FF9-6C41-8CB7-F77DE66321B4}"/>
              </a:ext>
            </a:extLst>
          </p:cNvPr>
          <p:cNvCxnSpPr>
            <a:cxnSpLocks/>
          </p:cNvCxnSpPr>
          <p:nvPr/>
        </p:nvCxnSpPr>
        <p:spPr>
          <a:xfrm flipH="1">
            <a:off x="2648607" y="3271345"/>
            <a:ext cx="255401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086FFF-597C-BE4B-83CC-FAF2AED1A2A8}"/>
              </a:ext>
            </a:extLst>
          </p:cNvPr>
          <p:cNvCxnSpPr>
            <a:cxnSpLocks/>
          </p:cNvCxnSpPr>
          <p:nvPr/>
        </p:nvCxnSpPr>
        <p:spPr>
          <a:xfrm flipH="1">
            <a:off x="3388635" y="3602995"/>
            <a:ext cx="1813986" cy="11056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43C10A7-EF59-C14C-B18F-A221DF579098}"/>
              </a:ext>
            </a:extLst>
          </p:cNvPr>
          <p:cNvSpPr/>
          <p:nvPr/>
        </p:nvSpPr>
        <p:spPr>
          <a:xfrm>
            <a:off x="5257799" y="3013501"/>
            <a:ext cx="6419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High concentrations of </a:t>
            </a:r>
            <a:r>
              <a:rPr lang="en-US" sz="2400" i="1" dirty="0">
                <a:solidFill>
                  <a:schemeClr val="bg1"/>
                </a:solidFill>
              </a:rPr>
              <a:t>K. brevis</a:t>
            </a:r>
            <a:r>
              <a:rPr lang="en-US" sz="2400" dirty="0">
                <a:solidFill>
                  <a:schemeClr val="bg1"/>
                </a:solidFill>
              </a:rPr>
              <a:t> during a red tide event pictured off Florida’s west coast in 2018. </a:t>
            </a:r>
          </a:p>
        </p:txBody>
      </p:sp>
    </p:spTree>
    <p:extLst>
      <p:ext uri="{BB962C8B-B14F-4D97-AF65-F5344CB8AC3E}">
        <p14:creationId xmlns:p14="http://schemas.microsoft.com/office/powerpoint/2010/main" val="396565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DC87-CDB1-B542-AA46-79EC060A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Satellite images of HABs in Florida</a:t>
            </a:r>
            <a:endParaRPr lang="en-US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6C022DBE-7530-DE4B-AD3E-F2E1D17B6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95201"/>
            <a:ext cx="6686722" cy="376128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7D42DB09-5B1F-6344-98D4-94F722D2ED2C}"/>
              </a:ext>
            </a:extLst>
          </p:cNvPr>
          <p:cNvSpPr/>
          <p:nvPr/>
        </p:nvSpPr>
        <p:spPr>
          <a:xfrm>
            <a:off x="3783724" y="2967021"/>
            <a:ext cx="1408386" cy="1408386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2FEDE54-2BC4-3C47-B2B9-33370A6B5438}"/>
              </a:ext>
            </a:extLst>
          </p:cNvPr>
          <p:cNvCxnSpPr>
            <a:cxnSpLocks/>
          </p:cNvCxnSpPr>
          <p:nvPr/>
        </p:nvCxnSpPr>
        <p:spPr>
          <a:xfrm flipH="1">
            <a:off x="5349766" y="3671214"/>
            <a:ext cx="2385848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E10294-B7DA-E34B-A0F1-190152F1505E}"/>
              </a:ext>
            </a:extLst>
          </p:cNvPr>
          <p:cNvSpPr/>
          <p:nvPr/>
        </p:nvSpPr>
        <p:spPr>
          <a:xfrm>
            <a:off x="7735614" y="3071049"/>
            <a:ext cx="3794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High concentrations of blue-green algae pictured in Lake Okeechobee in 2018.</a:t>
            </a:r>
          </a:p>
        </p:txBody>
      </p:sp>
    </p:spTree>
    <p:extLst>
      <p:ext uri="{BB962C8B-B14F-4D97-AF65-F5344CB8AC3E}">
        <p14:creationId xmlns:p14="http://schemas.microsoft.com/office/powerpoint/2010/main" val="193694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How do scientists track HABs?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9243060" cy="4351338"/>
          </a:xfrm>
        </p:spPr>
        <p:txBody>
          <a:bodyPr/>
          <a:lstStyle/>
          <a:p>
            <a:r>
              <a:rPr lang="en-US" dirty="0"/>
              <a:t>Benefits of satellite imaging:</a:t>
            </a:r>
          </a:p>
          <a:p>
            <a:pPr lvl="1"/>
            <a:r>
              <a:rPr lang="en-US" dirty="0"/>
              <a:t>Satellites cover larger areas than a person could on the water.</a:t>
            </a:r>
          </a:p>
          <a:p>
            <a:pPr lvl="1"/>
            <a:r>
              <a:rPr lang="en-US" dirty="0"/>
              <a:t>Satellite images are more sensitive than the human eye.</a:t>
            </a:r>
          </a:p>
          <a:p>
            <a:r>
              <a:rPr lang="en-US" dirty="0"/>
              <a:t>Satellite images tell scientists how large a bloom is</a:t>
            </a:r>
            <a:br>
              <a:rPr lang="en-US" dirty="0"/>
            </a:br>
            <a:r>
              <a:rPr lang="en-US" dirty="0"/>
              <a:t>and what direction it is heading.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6CB7256-AC5B-4341-A17E-B04AF8397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2020" y="2434337"/>
            <a:ext cx="1859280" cy="4186099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D5CEFB7-AF1C-DE40-9947-ED0726DD5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557418">
            <a:off x="9475859" y="2072911"/>
            <a:ext cx="2713756" cy="212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2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515600" cy="4351338"/>
          </a:xfrm>
        </p:spPr>
        <p:txBody>
          <a:bodyPr/>
          <a:lstStyle/>
          <a:p>
            <a:r>
              <a:rPr lang="en-US" dirty="0"/>
              <a:t>Satellite data does not identify what species of algae is responsible for the change in water conditions.</a:t>
            </a:r>
          </a:p>
          <a:p>
            <a:r>
              <a:rPr lang="en-US" dirty="0"/>
              <a:t>Water conditions right along the coast are difficult to distinguish.</a:t>
            </a:r>
          </a:p>
          <a:p>
            <a:pPr lvl="1"/>
            <a:r>
              <a:rPr lang="en-US" dirty="0"/>
              <a:t>The first pixel in satellite images is a mix of land and water, which can distort information.</a:t>
            </a:r>
          </a:p>
          <a:p>
            <a:pPr lvl="1"/>
            <a:r>
              <a:rPr lang="en-US" dirty="0"/>
              <a:t>Smoke or smog on land can make accurate readings of the coast difficult. </a:t>
            </a:r>
          </a:p>
          <a:p>
            <a:r>
              <a:rPr lang="en-US" dirty="0"/>
              <a:t>In order to determine if a bloom is harmful, scientists must combine satellite images with field samples.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11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D4ED-5E97-2E4B-B98C-A4869662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  <a:latin typeface="Gentona Book" pitchFamily="2" charset="77"/>
              </a:rPr>
              <a:t>HABscope</a:t>
            </a:r>
            <a:r>
              <a:rPr lang="en-US" dirty="0">
                <a:solidFill>
                  <a:schemeClr val="bg1"/>
                </a:solidFill>
                <a:latin typeface="Gentona Book" pitchFamily="2" charset="77"/>
              </a:rPr>
              <a:t> Forecasts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38F3F-85A6-CE49-A1B0-B9AA2882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18"/>
            <a:ext cx="10683240" cy="4351338"/>
          </a:xfrm>
        </p:spPr>
        <p:txBody>
          <a:bodyPr/>
          <a:lstStyle/>
          <a:p>
            <a:r>
              <a:rPr lang="en-US" dirty="0"/>
              <a:t>Along the Gulf Coast of Florida, </a:t>
            </a:r>
            <a:r>
              <a:rPr lang="en-US" i="1" dirty="0"/>
              <a:t>K. brevis </a:t>
            </a:r>
            <a:r>
              <a:rPr lang="en-US" dirty="0"/>
              <a:t>red tide respiratory forecasts are produced using satellite imaging by the Gulf of Mexico Coastal Ocean Observing System (GCOOS). </a:t>
            </a:r>
          </a:p>
          <a:p>
            <a:r>
              <a:rPr lang="en-US" dirty="0"/>
              <a:t>Forecasts are communicated to the public in near real-time, projected over 24 hours and updated with the latest wind models every 3 hours.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C6A65-9D7B-7E46-A839-DC6DE28ABBCC}"/>
              </a:ext>
            </a:extLst>
          </p:cNvPr>
          <p:cNvSpPr txBox="1"/>
          <p:nvPr/>
        </p:nvSpPr>
        <p:spPr>
          <a:xfrm>
            <a:off x="2510790" y="5166360"/>
            <a:ext cx="7338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E37F4C"/>
                </a:solidFill>
                <a:latin typeface="Gentona Book" pitchFamily="2" charset="77"/>
              </a:rPr>
              <a:t>https://</a:t>
            </a:r>
            <a:r>
              <a:rPr lang="en-US" sz="4000" b="1" dirty="0" err="1">
                <a:solidFill>
                  <a:srgbClr val="E37F4C"/>
                </a:solidFill>
                <a:latin typeface="Gentona Book" pitchFamily="2" charset="77"/>
              </a:rPr>
              <a:t>habscope.gcoos.org</a:t>
            </a:r>
            <a:endParaRPr lang="en-US" sz="4000" b="1" dirty="0">
              <a:solidFill>
                <a:srgbClr val="E37F4C"/>
              </a:solidFill>
              <a:latin typeface="Gentona Book" pitchFamily="2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3CE677-DB84-164F-A2EC-E85CA171191C}"/>
              </a:ext>
            </a:extLst>
          </p:cNvPr>
          <p:cNvSpPr txBox="1"/>
          <p:nvPr/>
        </p:nvSpPr>
        <p:spPr>
          <a:xfrm>
            <a:off x="2766060" y="4744625"/>
            <a:ext cx="5840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37F4C"/>
                </a:solidFill>
                <a:latin typeface="Gentona Book" pitchFamily="2" charset="77"/>
              </a:rPr>
              <a:t>VISIT:</a:t>
            </a:r>
          </a:p>
        </p:txBody>
      </p:sp>
    </p:spTree>
    <p:extLst>
      <p:ext uri="{BB962C8B-B14F-4D97-AF65-F5344CB8AC3E}">
        <p14:creationId xmlns:p14="http://schemas.microsoft.com/office/powerpoint/2010/main" val="382309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481</Words>
  <Application>Microsoft Macintosh PowerPoint</Application>
  <PresentationFormat>Widescreen</PresentationFormat>
  <Paragraphs>41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Gentona Book</vt:lpstr>
      <vt:lpstr>Office Theme</vt:lpstr>
      <vt:lpstr>PowerPoint Presentation</vt:lpstr>
      <vt:lpstr>What is a Harmful Algal Bloom (HAB)?</vt:lpstr>
      <vt:lpstr>Symptoms of HAB exposure</vt:lpstr>
      <vt:lpstr>Tracking HABs via satellite imaging</vt:lpstr>
      <vt:lpstr>Satellite images of HABs in Florida</vt:lpstr>
      <vt:lpstr>Satellite images of HABs in Florida</vt:lpstr>
      <vt:lpstr>How do scientists track HABs?</vt:lpstr>
      <vt:lpstr>Limitations </vt:lpstr>
      <vt:lpstr>HABscope Forecasts</vt:lpstr>
      <vt:lpstr>How to use HAB forecasts</vt:lpstr>
      <vt:lpstr>HAB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Honeycutt,Sydney G</dc:creator>
  <cp:lastModifiedBy>Honeycutt,Sydney G</cp:lastModifiedBy>
  <cp:revision>11</cp:revision>
  <dcterms:created xsi:type="dcterms:W3CDTF">2020-07-09T14:30:19Z</dcterms:created>
  <dcterms:modified xsi:type="dcterms:W3CDTF">2020-07-30T18:15:29Z</dcterms:modified>
</cp:coreProperties>
</file>